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3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36FC3-A8A8-4215-BB9E-57045EB4C730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75AD-BB8B-4822-A9FC-0CAA4B8CF9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06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175AD-BB8B-4822-A9FC-0CAA4B8CF9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7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175AD-BB8B-4822-A9FC-0CAA4B8CF9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175AD-BB8B-4822-A9FC-0CAA4B8CF9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9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4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 organisa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ident du j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de candid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 candid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se des p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5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1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70DFA-9DAD-4450-9F7C-2218DEC4E364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66D0-DB92-4526-B516-60CCD53C4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0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4994" y="1149033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</a:rPr>
              <a:t>Finale nationale</a:t>
            </a:r>
          </a:p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3" name="Demi-cadre 2"/>
          <p:cNvSpPr/>
          <p:nvPr/>
        </p:nvSpPr>
        <p:spPr>
          <a:xfrm>
            <a:off x="1547664" y="874068"/>
            <a:ext cx="1152128" cy="1152128"/>
          </a:xfrm>
          <a:prstGeom prst="halfFrame">
            <a:avLst>
              <a:gd name="adj1" fmla="val 5899"/>
              <a:gd name="adj2" fmla="val 741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Demi-cadre 3"/>
          <p:cNvSpPr/>
          <p:nvPr/>
        </p:nvSpPr>
        <p:spPr>
          <a:xfrm flipH="1" flipV="1">
            <a:off x="7430876" y="2903359"/>
            <a:ext cx="1152128" cy="1152128"/>
          </a:xfrm>
          <a:prstGeom prst="halfFrame">
            <a:avLst>
              <a:gd name="adj1" fmla="val 5899"/>
              <a:gd name="adj2" fmla="val 741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6DC8F3-07E5-4754-91BC-51E8562D9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6" y="-22594"/>
            <a:ext cx="1713124" cy="8169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48FFB6-01DD-4B0C-9376-834EC4BEB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470"/>
            <a:ext cx="1010706" cy="10975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076EEB-3AB8-4057-97C3-666B000A5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5806"/>
            <a:ext cx="707994" cy="11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123900-AD58-405A-B272-62565B181839}"/>
              </a:ext>
            </a:extLst>
          </p:cNvPr>
          <p:cNvSpPr/>
          <p:nvPr/>
        </p:nvSpPr>
        <p:spPr>
          <a:xfrm>
            <a:off x="6876256" y="4607517"/>
            <a:ext cx="2244097" cy="452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339752" y="2067694"/>
            <a:ext cx="4824536" cy="2808312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59632" y="1039044"/>
            <a:ext cx="7315512" cy="13886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4 – Réalisation d’une pâte à brioche</a:t>
            </a:r>
          </a:p>
          <a:p>
            <a:pPr marL="0" indent="0">
              <a:buNone/>
            </a:pPr>
            <a:endParaRPr lang="fr-FR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200" i="1" baseline="30000" dirty="0"/>
              <a:t>À partir de laquelle seront fabriqués : </a:t>
            </a:r>
          </a:p>
          <a:p>
            <a:pPr marL="0" indent="0">
              <a:buNone/>
            </a:pPr>
            <a:r>
              <a:rPr lang="fr-FR" sz="2200" baseline="30000" dirty="0"/>
              <a:t>• 10 brioches à tête de 50g en pâte </a:t>
            </a:r>
          </a:p>
          <a:p>
            <a:pPr marL="0" indent="0">
              <a:buNone/>
            </a:pPr>
            <a:r>
              <a:rPr lang="fr-FR" sz="2200" baseline="30000" dirty="0"/>
              <a:t>• Une brioche tressée 400g en pâte </a:t>
            </a:r>
          </a:p>
          <a:p>
            <a:pPr marL="0" indent="0">
              <a:buNone/>
            </a:pPr>
            <a:r>
              <a:rPr lang="fr-FR" sz="2200" baseline="30000" dirty="0"/>
              <a:t>• Une couronne 400g en pâte coupée aux ciseaux</a:t>
            </a:r>
          </a:p>
          <a:p>
            <a:pPr marL="0" indent="0">
              <a:buNone/>
            </a:pPr>
            <a:r>
              <a:rPr lang="fr-FR" sz="2200" baseline="30000" dirty="0"/>
              <a:t>• Avec le reste de la pâte : des navettes coupées aux ciseaux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87051" y="430887"/>
            <a:ext cx="6256949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Les épreuves  </a:t>
            </a:r>
          </a:p>
        </p:txBody>
      </p:sp>
      <p:pic>
        <p:nvPicPr>
          <p:cNvPr id="3" name="Image 2" descr="Une image contenant personne, intérieur, cuisine, préparation&#10;&#10;Description générée automatiquement">
            <a:extLst>
              <a:ext uri="{FF2B5EF4-FFF2-40B4-BE49-F238E27FC236}">
                <a16:creationId xmlns:a16="http://schemas.microsoft.com/office/drawing/2014/main" id="{CCBA6FA4-A3B8-42B9-9751-7F88F38A3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23723"/>
            <a:ext cx="2648892" cy="3531856"/>
          </a:xfrm>
          <a:prstGeom prst="rect">
            <a:avLst/>
          </a:prstGeom>
        </p:spPr>
      </p:pic>
      <p:pic>
        <p:nvPicPr>
          <p:cNvPr id="11" name="Image 10" descr="Une image contenant personne, cuisinant, gril, cuisiné&#10;&#10;Description générée automatiquement">
            <a:extLst>
              <a:ext uri="{FF2B5EF4-FFF2-40B4-BE49-F238E27FC236}">
                <a16:creationId xmlns:a16="http://schemas.microsoft.com/office/drawing/2014/main" id="{4C6FA6EB-1821-4E7A-B4A4-6188AAA03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79463"/>
            <a:ext cx="2903136" cy="2176116"/>
          </a:xfrm>
          <a:prstGeom prst="rect">
            <a:avLst/>
          </a:prstGeom>
        </p:spPr>
      </p:pic>
      <p:pic>
        <p:nvPicPr>
          <p:cNvPr id="14" name="Image 13" descr="Une image contenant texte, personne, intérieur, préparation&#10;&#10;Description générée automatiquement">
            <a:extLst>
              <a:ext uri="{FF2B5EF4-FFF2-40B4-BE49-F238E27FC236}">
                <a16:creationId xmlns:a16="http://schemas.microsoft.com/office/drawing/2014/main" id="{84008767-ECAA-43D0-9CD6-A4BA3EF9D4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b="12201"/>
          <a:stretch/>
        </p:blipFill>
        <p:spPr>
          <a:xfrm>
            <a:off x="1259632" y="2879462"/>
            <a:ext cx="1895024" cy="21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123900-AD58-405A-B272-62565B181839}"/>
              </a:ext>
            </a:extLst>
          </p:cNvPr>
          <p:cNvSpPr/>
          <p:nvPr/>
        </p:nvSpPr>
        <p:spPr>
          <a:xfrm>
            <a:off x="6876256" y="4607517"/>
            <a:ext cx="2244097" cy="452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339752" y="2067694"/>
            <a:ext cx="4824536" cy="2808312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59632" y="1039044"/>
            <a:ext cx="7315512" cy="13886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5 – Réalisation d’une Une pièce de décor</a:t>
            </a:r>
            <a:endParaRPr lang="fr-FR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200" i="1" baseline="30000" dirty="0"/>
              <a:t>À partir du thème « votre région »</a:t>
            </a:r>
            <a:r>
              <a:rPr lang="fr-FR" sz="2200" i="1" dirty="0"/>
              <a:t> </a:t>
            </a: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87051" y="430887"/>
            <a:ext cx="6256949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Les épreuves  </a:t>
            </a:r>
          </a:p>
        </p:txBody>
      </p:sp>
      <p:pic>
        <p:nvPicPr>
          <p:cNvPr id="4" name="Image 3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7421B4CA-3F63-4C65-B1EA-CCDAFBEAC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23" y="2077360"/>
            <a:ext cx="1903504" cy="2538005"/>
          </a:xfrm>
          <a:prstGeom prst="rect">
            <a:avLst/>
          </a:prstGeom>
        </p:spPr>
      </p:pic>
      <p:pic>
        <p:nvPicPr>
          <p:cNvPr id="17" name="Image 16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30A97244-5075-41DB-B164-137B9A8E35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8697"/>
          <a:stretch/>
        </p:blipFill>
        <p:spPr>
          <a:xfrm>
            <a:off x="5097272" y="2067692"/>
            <a:ext cx="1836506" cy="2538005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BE8EA5-DDFC-4877-A0E7-D06FB4B36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06" y="2077360"/>
            <a:ext cx="1884731" cy="2512975"/>
          </a:xfrm>
          <a:prstGeom prst="rect">
            <a:avLst/>
          </a:prstGeom>
        </p:spPr>
      </p:pic>
      <p:pic>
        <p:nvPicPr>
          <p:cNvPr id="21" name="Image 20" descr="Une image contenant intérieur, décoré, plusieurs&#10;&#10;Description générée automatiquement">
            <a:extLst>
              <a:ext uri="{FF2B5EF4-FFF2-40B4-BE49-F238E27FC236}">
                <a16:creationId xmlns:a16="http://schemas.microsoft.com/office/drawing/2014/main" id="{EF09B630-7CB0-425E-A4BF-C9373311B4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1"/>
          <a:stretch/>
        </p:blipFill>
        <p:spPr>
          <a:xfrm>
            <a:off x="1368938" y="2077360"/>
            <a:ext cx="1690894" cy="25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13389" y="1635646"/>
            <a:ext cx="6984776" cy="27363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Proclamation des résultats à 16h00</a:t>
            </a:r>
          </a:p>
          <a:p>
            <a:pPr algn="ctr"/>
            <a:r>
              <a:rPr lang="fr-FR" dirty="0"/>
              <a:t>par Monsieur ANRACT</a:t>
            </a:r>
          </a:p>
          <a:p>
            <a:pPr algn="ctr"/>
            <a:r>
              <a:rPr lang="fr-FR" dirty="0"/>
              <a:t>Président de la Confédération nationale de la boulangerie-pâtisserie française</a:t>
            </a:r>
          </a:p>
          <a:p>
            <a:pPr algn="ctr"/>
            <a:r>
              <a:rPr lang="fr-FR" dirty="0"/>
              <a:t>En présence de </a:t>
            </a:r>
          </a:p>
          <a:p>
            <a:pPr algn="ctr"/>
            <a:r>
              <a:rPr lang="fr-FR" dirty="0"/>
              <a:t>Monsieur Jean-François GIRARDIN</a:t>
            </a:r>
            <a:br>
              <a:rPr lang="fr-FR" dirty="0"/>
            </a:br>
            <a:r>
              <a:rPr lang="fr-FR" dirty="0"/>
              <a:t>Prédisent de la Société nationale des Meilleurs Ouvriers de France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8504" y="0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MAF Boulanger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48609" y="1995686"/>
            <a:ext cx="7200800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7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771800" y="413379"/>
            <a:ext cx="7200800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err="1"/>
              <a:t>Co-organisé</a:t>
            </a:r>
            <a:r>
              <a:rPr lang="fr-FR" sz="3600" i="1" dirty="0"/>
              <a:t> par :</a:t>
            </a:r>
          </a:p>
          <a:p>
            <a:pPr algn="l"/>
            <a:endParaRPr lang="fr-FR" sz="3600" i="1" dirty="0"/>
          </a:p>
          <a:p>
            <a:pPr algn="l"/>
            <a:endParaRPr lang="fr-FR" sz="3600" i="1" dirty="0"/>
          </a:p>
          <a:p>
            <a:pPr algn="l"/>
            <a:endParaRPr lang="fr-FR" sz="3600" i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A5C4FD-A563-4E84-A3A0-8CD9C1B2C486}"/>
              </a:ext>
            </a:extLst>
          </p:cNvPr>
          <p:cNvSpPr txBox="1"/>
          <p:nvPr/>
        </p:nvSpPr>
        <p:spPr>
          <a:xfrm>
            <a:off x="2771800" y="1347614"/>
            <a:ext cx="4536504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E77ADB-45AC-447F-8EBB-6A5ACE86E9BE}"/>
              </a:ext>
            </a:extLst>
          </p:cNvPr>
          <p:cNvSpPr txBox="1"/>
          <p:nvPr/>
        </p:nvSpPr>
        <p:spPr>
          <a:xfrm>
            <a:off x="1835696" y="1203598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/>
              <a:t>La Société nationale des Meilleurs Ouvriers de France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/>
              <a:t>La Confédération Nationale de la Boulangerie-Pâtisserie Française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242669-6A0F-45A7-9E50-307DB8D28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96252"/>
            <a:ext cx="1171920" cy="12726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4C0599-C088-4F5E-8C02-B2D2A6EAE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973745"/>
            <a:ext cx="1581422" cy="7541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27EF-9B7F-4780-9535-365FCE141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75" y="71318"/>
            <a:ext cx="334030" cy="3627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65F422-2B2B-4A7F-90DC-038C1D02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140598"/>
            <a:ext cx="509753" cy="2430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EC69A34-9087-494F-BB47-FF9368CBE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6" y="64637"/>
            <a:ext cx="223321" cy="3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3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491880" y="3219822"/>
            <a:ext cx="5112568" cy="20146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9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Joël DEFIVES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800" dirty="0"/>
              <a:t>MOF 2004 Boulangerie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627784" y="2643758"/>
            <a:ext cx="6516216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Responsable métier &amp; sujet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5352611-C76D-4821-8D3A-0C0AF6CA139B}"/>
              </a:ext>
            </a:extLst>
          </p:cNvPr>
          <p:cNvSpPr txBox="1">
            <a:spLocks/>
          </p:cNvSpPr>
          <p:nvPr/>
        </p:nvSpPr>
        <p:spPr>
          <a:xfrm>
            <a:off x="3491880" y="1112213"/>
            <a:ext cx="5112568" cy="20146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9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Jean-Yves GAUTIER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800" dirty="0"/>
              <a:t>MOF 1990 Boulangerie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F38F3E0-2DD8-4CF0-BE57-026E3254B188}"/>
              </a:ext>
            </a:extLst>
          </p:cNvPr>
          <p:cNvSpPr txBox="1">
            <a:spLocks/>
          </p:cNvSpPr>
          <p:nvPr/>
        </p:nvSpPr>
        <p:spPr>
          <a:xfrm>
            <a:off x="2627784" y="627534"/>
            <a:ext cx="6505168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Président du Jury</a:t>
            </a:r>
          </a:p>
        </p:txBody>
      </p:sp>
      <p:pic>
        <p:nvPicPr>
          <p:cNvPr id="3" name="Image 2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D02EFFE3-AF0C-4610-B37A-61A54DD0F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01860"/>
            <a:ext cx="992708" cy="132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Une image contenant homme, personne, intérieur&#10;&#10;Description générée automatiquement">
            <a:extLst>
              <a:ext uri="{FF2B5EF4-FFF2-40B4-BE49-F238E27FC236}">
                <a16:creationId xmlns:a16="http://schemas.microsoft.com/office/drawing/2014/main" id="{969E8A8B-4C8D-4057-B86A-9B39BD9549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5849" r="110" b="9330"/>
          <a:stretch/>
        </p:blipFill>
        <p:spPr>
          <a:xfrm>
            <a:off x="3579292" y="3414731"/>
            <a:ext cx="992708" cy="132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BBF946-834A-4BF0-917B-BD3C00B00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75" y="71318"/>
            <a:ext cx="334030" cy="3627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7D3C1AA-B39A-4723-B2AE-3C19D9171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440" y="140598"/>
            <a:ext cx="509753" cy="2430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32F4D86-188A-4DD8-9673-AEC5DAB8AE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6" y="64637"/>
            <a:ext cx="223321" cy="3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6596" y="410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887051" y="430887"/>
            <a:ext cx="6256949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Un jury d’exception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5EC8AE-694B-411B-A347-B2347B18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75" y="71318"/>
            <a:ext cx="334030" cy="3627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43593F-F859-49B1-A6EC-97AEB5D1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140598"/>
            <a:ext cx="509753" cy="2430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DE6B12-200D-4A39-97C6-B4BBFDD4B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6" y="64637"/>
            <a:ext cx="223321" cy="364968"/>
          </a:xfrm>
          <a:prstGeom prst="rect">
            <a:avLst/>
          </a:prstGeom>
        </p:spPr>
      </p:pic>
      <p:pic>
        <p:nvPicPr>
          <p:cNvPr id="3" name="Image 2" descr="Une image contenant personne, homme, verres, posant&#10;&#10;Description générée automatiquement">
            <a:extLst>
              <a:ext uri="{FF2B5EF4-FFF2-40B4-BE49-F238E27FC236}">
                <a16:creationId xmlns:a16="http://schemas.microsoft.com/office/drawing/2014/main" id="{49A4166D-E79F-48ED-88F8-E348FA3B7B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5466" r="9690"/>
          <a:stretch/>
        </p:blipFill>
        <p:spPr>
          <a:xfrm>
            <a:off x="2845095" y="1035025"/>
            <a:ext cx="1176704" cy="1368657"/>
          </a:xfrm>
          <a:prstGeom prst="rect">
            <a:avLst/>
          </a:prstGeom>
        </p:spPr>
      </p:pic>
      <p:pic>
        <p:nvPicPr>
          <p:cNvPr id="11" name="Image 10" descr="Une image contenant texte, personne, intérieur, marché&#10;&#10;Description générée automatiquement">
            <a:extLst>
              <a:ext uri="{FF2B5EF4-FFF2-40B4-BE49-F238E27FC236}">
                <a16:creationId xmlns:a16="http://schemas.microsoft.com/office/drawing/2014/main" id="{051E7413-020E-4C1D-9249-34A59F1641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0" t="2347" r="31990" b="54021"/>
          <a:stretch/>
        </p:blipFill>
        <p:spPr>
          <a:xfrm>
            <a:off x="5195220" y="1047921"/>
            <a:ext cx="1180728" cy="1362379"/>
          </a:xfrm>
          <a:prstGeom prst="rect">
            <a:avLst/>
          </a:prstGeom>
        </p:spPr>
      </p:pic>
      <p:pic>
        <p:nvPicPr>
          <p:cNvPr id="13" name="Image 12" descr="Une image contenant texte, intérieur, personne, ouvrir&#10;&#10;Description générée automatiquement">
            <a:extLst>
              <a:ext uri="{FF2B5EF4-FFF2-40B4-BE49-F238E27FC236}">
                <a16:creationId xmlns:a16="http://schemas.microsoft.com/office/drawing/2014/main" id="{ADEF9174-533C-4D5C-A2CE-827A05DE43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29413" r="54886" b="-4"/>
          <a:stretch/>
        </p:blipFill>
        <p:spPr>
          <a:xfrm>
            <a:off x="7554523" y="1019112"/>
            <a:ext cx="1176703" cy="137571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7822A8-D7C2-4E9A-969B-1B9BAE84DDD2}"/>
              </a:ext>
            </a:extLst>
          </p:cNvPr>
          <p:cNvSpPr txBox="1"/>
          <p:nvPr/>
        </p:nvSpPr>
        <p:spPr>
          <a:xfrm>
            <a:off x="2209311" y="2426213"/>
            <a:ext cx="24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Patrice BERNARD</a:t>
            </a:r>
          </a:p>
          <a:p>
            <a:pPr marL="0" indent="0" algn="ctr">
              <a:buNone/>
            </a:pPr>
            <a:r>
              <a:rPr lang="fr-FR" sz="1200" i="1" dirty="0"/>
              <a:t>Président de la Région Boulangère des Pays de la Loire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00385E-CCC4-4457-995B-0315D386E231}"/>
              </a:ext>
            </a:extLst>
          </p:cNvPr>
          <p:cNvSpPr txBox="1"/>
          <p:nvPr/>
        </p:nvSpPr>
        <p:spPr>
          <a:xfrm>
            <a:off x="5064860" y="2423271"/>
            <a:ext cx="1441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F79646">
                    <a:lumMod val="75000"/>
                  </a:srgbClr>
                </a:solidFill>
              </a:rPr>
              <a:t>Franck DEPERIERS </a:t>
            </a:r>
            <a:r>
              <a:rPr lang="fr-FR" sz="1200" i="1" dirty="0"/>
              <a:t>MOF 1994</a:t>
            </a:r>
            <a:br>
              <a:rPr lang="fr-FR" sz="1200" i="1" dirty="0"/>
            </a:br>
            <a:r>
              <a:rPr lang="fr-FR" sz="1200" i="1" dirty="0"/>
              <a:t>Boulanger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F536F1-3369-44BD-AE6C-1BD648456D8C}"/>
              </a:ext>
            </a:extLst>
          </p:cNvPr>
          <p:cNvSpPr txBox="1"/>
          <p:nvPr/>
        </p:nvSpPr>
        <p:spPr>
          <a:xfrm>
            <a:off x="7277555" y="2410300"/>
            <a:ext cx="1842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Gérard LOUBET </a:t>
            </a:r>
          </a:p>
          <a:p>
            <a:pPr algn="ctr"/>
            <a:r>
              <a:rPr lang="fr-FR" sz="1200" i="1" dirty="0"/>
              <a:t>Président des boulangers du département du GERS</a:t>
            </a:r>
          </a:p>
          <a:p>
            <a:pPr marL="0" indent="0" algn="ctr">
              <a:buNone/>
            </a:pPr>
            <a:endParaRPr lang="fr-FR" sz="1200" i="1" dirty="0"/>
          </a:p>
        </p:txBody>
      </p:sp>
      <p:pic>
        <p:nvPicPr>
          <p:cNvPr id="19" name="Image 18" descr="Une image contenant personne, table, homme, intérieur&#10;&#10;Description générée automatiquement">
            <a:extLst>
              <a:ext uri="{FF2B5EF4-FFF2-40B4-BE49-F238E27FC236}">
                <a16:creationId xmlns:a16="http://schemas.microsoft.com/office/drawing/2014/main" id="{7B2F4B37-0743-4BF6-BC54-8892AD218F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r="32458" b="28623"/>
          <a:stretch/>
        </p:blipFill>
        <p:spPr>
          <a:xfrm>
            <a:off x="2822452" y="3090885"/>
            <a:ext cx="1171550" cy="135867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55019DC-9C37-4AB8-90EC-F039CB812F22}"/>
              </a:ext>
            </a:extLst>
          </p:cNvPr>
          <p:cNvSpPr txBox="1"/>
          <p:nvPr/>
        </p:nvSpPr>
        <p:spPr>
          <a:xfrm>
            <a:off x="2687503" y="4414077"/>
            <a:ext cx="1441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Pascal TEPPER </a:t>
            </a:r>
          </a:p>
          <a:p>
            <a:pPr marL="0" indent="0" algn="ctr">
              <a:buNone/>
            </a:pPr>
            <a:r>
              <a:rPr lang="fr-FR" sz="1200" i="1" dirty="0"/>
              <a:t>MOF 2000</a:t>
            </a:r>
            <a:br>
              <a:rPr lang="fr-FR" sz="1200" i="1" dirty="0"/>
            </a:br>
            <a:r>
              <a:rPr lang="fr-FR" sz="1200" i="1" dirty="0"/>
              <a:t>Boulanger</a:t>
            </a:r>
          </a:p>
        </p:txBody>
      </p:sp>
      <p:pic>
        <p:nvPicPr>
          <p:cNvPr id="22" name="Image 21" descr="Une image contenant texte, personne, homme&#10;&#10;Description générée automatiquement">
            <a:extLst>
              <a:ext uri="{FF2B5EF4-FFF2-40B4-BE49-F238E27FC236}">
                <a16:creationId xmlns:a16="http://schemas.microsoft.com/office/drawing/2014/main" id="{C24135E5-DB69-4F02-B52C-1B47AB57A4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02" b="21752"/>
          <a:stretch/>
        </p:blipFill>
        <p:spPr>
          <a:xfrm>
            <a:off x="5178934" y="3081541"/>
            <a:ext cx="1183587" cy="135867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7AFB600-444C-4DDE-B71B-21881233C09D}"/>
              </a:ext>
            </a:extLst>
          </p:cNvPr>
          <p:cNvSpPr txBox="1"/>
          <p:nvPr/>
        </p:nvSpPr>
        <p:spPr>
          <a:xfrm>
            <a:off x="4572000" y="4401526"/>
            <a:ext cx="24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Xavier BORDET </a:t>
            </a:r>
          </a:p>
          <a:p>
            <a:pPr marL="0" indent="0" algn="ctr">
              <a:buNone/>
            </a:pPr>
            <a:r>
              <a:rPr lang="fr-FR" sz="1200" i="1" dirty="0"/>
              <a:t>Président de la Région Boulangère Auvergne-Rhône-Alpes</a:t>
            </a:r>
          </a:p>
        </p:txBody>
      </p:sp>
      <p:pic>
        <p:nvPicPr>
          <p:cNvPr id="26" name="Image 25" descr="Une image contenant intérieur, personne, homme, préparation&#10;&#10;Description générée automatiquement">
            <a:extLst>
              <a:ext uri="{FF2B5EF4-FFF2-40B4-BE49-F238E27FC236}">
                <a16:creationId xmlns:a16="http://schemas.microsoft.com/office/drawing/2014/main" id="{92EF3469-83A2-4617-84C0-433F142B52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66118" b="39359"/>
          <a:stretch/>
        </p:blipFill>
        <p:spPr>
          <a:xfrm>
            <a:off x="7563924" y="3101592"/>
            <a:ext cx="1167302" cy="133726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8EFC33D-66D5-4C69-BEC0-B5583F9D9A4E}"/>
              </a:ext>
            </a:extLst>
          </p:cNvPr>
          <p:cNvSpPr/>
          <p:nvPr/>
        </p:nvSpPr>
        <p:spPr>
          <a:xfrm>
            <a:off x="6876256" y="4607517"/>
            <a:ext cx="2244097" cy="452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DECBFD7-03F9-4721-AE1B-0E72CE9C2200}"/>
              </a:ext>
            </a:extLst>
          </p:cNvPr>
          <p:cNvSpPr txBox="1"/>
          <p:nvPr/>
        </p:nvSpPr>
        <p:spPr>
          <a:xfrm>
            <a:off x="7478230" y="4412665"/>
            <a:ext cx="1441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Jean-Claude ILTIS </a:t>
            </a:r>
            <a:r>
              <a:rPr lang="fr-FR" sz="1200" i="1" dirty="0"/>
              <a:t>MOF 2000</a:t>
            </a:r>
            <a:br>
              <a:rPr lang="fr-FR" sz="1200" i="1" dirty="0"/>
            </a:br>
            <a:r>
              <a:rPr lang="fr-FR" sz="1200" i="1" dirty="0"/>
              <a:t>Boulanger</a:t>
            </a:r>
          </a:p>
        </p:txBody>
      </p:sp>
    </p:spTree>
    <p:extLst>
      <p:ext uri="{BB962C8B-B14F-4D97-AF65-F5344CB8AC3E}">
        <p14:creationId xmlns:p14="http://schemas.microsoft.com/office/powerpoint/2010/main" val="297001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05D36AF-47A8-48E4-BCA7-2F0EC79B6417}"/>
              </a:ext>
            </a:extLst>
          </p:cNvPr>
          <p:cNvSpPr/>
          <p:nvPr/>
        </p:nvSpPr>
        <p:spPr>
          <a:xfrm>
            <a:off x="1754432" y="1585695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87051" y="430887"/>
            <a:ext cx="7200800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Partenaires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338A24-0529-428E-A942-D4D6F2FA5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2" y="1530756"/>
            <a:ext cx="1091284" cy="64567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ED39AD-A64C-41DC-B157-A961531FB46C}"/>
              </a:ext>
            </a:extLst>
          </p:cNvPr>
          <p:cNvSpPr txBox="1"/>
          <p:nvPr/>
        </p:nvSpPr>
        <p:spPr>
          <a:xfrm>
            <a:off x="1619672" y="1203598"/>
            <a:ext cx="504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/>
              <a:t>Partenaire de la finale</a:t>
            </a: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10F126-C50E-4336-9436-98D0BBBC5767}"/>
              </a:ext>
            </a:extLst>
          </p:cNvPr>
          <p:cNvSpPr txBox="1"/>
          <p:nvPr/>
        </p:nvSpPr>
        <p:spPr>
          <a:xfrm>
            <a:off x="1619672" y="2436612"/>
            <a:ext cx="504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/>
              <a:t>Partenaires de la Société nationale des Meilleurs Ouvriers de France</a:t>
            </a:r>
            <a:endParaRPr lang="fr-FR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1049C3-B3EB-4483-9D98-DDB4027F0FCA}"/>
              </a:ext>
            </a:extLst>
          </p:cNvPr>
          <p:cNvSpPr/>
          <p:nvPr/>
        </p:nvSpPr>
        <p:spPr>
          <a:xfrm>
            <a:off x="1757308" y="2775948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547EF3-BEB8-4B69-83A7-DB058BC6F025}"/>
              </a:ext>
            </a:extLst>
          </p:cNvPr>
          <p:cNvSpPr/>
          <p:nvPr/>
        </p:nvSpPr>
        <p:spPr>
          <a:xfrm>
            <a:off x="3166449" y="2775948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C34057-A18B-4B00-A913-81A8DFB8AFF1}"/>
              </a:ext>
            </a:extLst>
          </p:cNvPr>
          <p:cNvSpPr/>
          <p:nvPr/>
        </p:nvSpPr>
        <p:spPr>
          <a:xfrm>
            <a:off x="4569695" y="2791993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55BCED-0207-4996-8F65-74243B707393}"/>
              </a:ext>
            </a:extLst>
          </p:cNvPr>
          <p:cNvSpPr/>
          <p:nvPr/>
        </p:nvSpPr>
        <p:spPr>
          <a:xfrm>
            <a:off x="5972941" y="2784578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9E970F-4425-455E-AC12-0C242476A59E}"/>
              </a:ext>
            </a:extLst>
          </p:cNvPr>
          <p:cNvSpPr/>
          <p:nvPr/>
        </p:nvSpPr>
        <p:spPr>
          <a:xfrm>
            <a:off x="7386692" y="2787367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361064-2199-45C2-A1FA-BAFF6367D345}"/>
              </a:ext>
            </a:extLst>
          </p:cNvPr>
          <p:cNvSpPr/>
          <p:nvPr/>
        </p:nvSpPr>
        <p:spPr>
          <a:xfrm>
            <a:off x="1757308" y="3385102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56BBE3-7E38-4F59-B1DA-8E8A32011B7D}"/>
              </a:ext>
            </a:extLst>
          </p:cNvPr>
          <p:cNvSpPr/>
          <p:nvPr/>
        </p:nvSpPr>
        <p:spPr>
          <a:xfrm>
            <a:off x="3166449" y="3385102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53D17A-DAA7-43A0-92CB-593D360F1FA2}"/>
              </a:ext>
            </a:extLst>
          </p:cNvPr>
          <p:cNvSpPr/>
          <p:nvPr/>
        </p:nvSpPr>
        <p:spPr>
          <a:xfrm>
            <a:off x="4569695" y="3401147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65530F-8D18-462A-AA87-F9CF40074467}"/>
              </a:ext>
            </a:extLst>
          </p:cNvPr>
          <p:cNvSpPr/>
          <p:nvPr/>
        </p:nvSpPr>
        <p:spPr>
          <a:xfrm>
            <a:off x="5972941" y="3393732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004B5D-6E8F-41D6-9B3B-AE74E3897A8C}"/>
              </a:ext>
            </a:extLst>
          </p:cNvPr>
          <p:cNvSpPr/>
          <p:nvPr/>
        </p:nvSpPr>
        <p:spPr>
          <a:xfrm>
            <a:off x="7386692" y="3396521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3BEE1D-024F-4730-80BA-77E08F8C3DCA}"/>
              </a:ext>
            </a:extLst>
          </p:cNvPr>
          <p:cNvSpPr/>
          <p:nvPr/>
        </p:nvSpPr>
        <p:spPr>
          <a:xfrm>
            <a:off x="1757308" y="4009291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1D33D7-F85D-43CB-986C-601B720AAF09}"/>
              </a:ext>
            </a:extLst>
          </p:cNvPr>
          <p:cNvSpPr/>
          <p:nvPr/>
        </p:nvSpPr>
        <p:spPr>
          <a:xfrm>
            <a:off x="3166449" y="4009291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FE83E8-FA25-4676-9803-15BAABA69B87}"/>
              </a:ext>
            </a:extLst>
          </p:cNvPr>
          <p:cNvSpPr/>
          <p:nvPr/>
        </p:nvSpPr>
        <p:spPr>
          <a:xfrm>
            <a:off x="4569695" y="4025336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DC9799-0365-4BBC-8246-75696680CBCD}"/>
              </a:ext>
            </a:extLst>
          </p:cNvPr>
          <p:cNvSpPr/>
          <p:nvPr/>
        </p:nvSpPr>
        <p:spPr>
          <a:xfrm>
            <a:off x="5972941" y="4017921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755DCC-4E0F-4078-8EFB-B0DC12DF4BBC}"/>
              </a:ext>
            </a:extLst>
          </p:cNvPr>
          <p:cNvSpPr/>
          <p:nvPr/>
        </p:nvSpPr>
        <p:spPr>
          <a:xfrm>
            <a:off x="7399605" y="4025743"/>
            <a:ext cx="12240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4973225-FCAB-43BC-A360-58E24F3DF8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21739" r="7647" b="21776"/>
          <a:stretch/>
        </p:blipFill>
        <p:spPr>
          <a:xfrm>
            <a:off x="1804684" y="2826107"/>
            <a:ext cx="1129252" cy="39718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43203B9-22FB-4D6C-9861-66A7D78D7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00583"/>
            <a:ext cx="984730" cy="2971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CEBB4A-0786-487E-B552-8E2F1E72D2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r="9476" b="20378"/>
          <a:stretch/>
        </p:blipFill>
        <p:spPr>
          <a:xfrm>
            <a:off x="4750722" y="2816726"/>
            <a:ext cx="851446" cy="4621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791FA3-6DCF-445D-9845-CEF58E54A4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27" y="2850089"/>
            <a:ext cx="912625" cy="3616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4B893AA-D609-4C93-940C-A9387B675CE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03759" y="2843916"/>
            <a:ext cx="815698" cy="4296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A4FBD9A-99BD-4749-8C0C-D04BBD80C0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41165" y="3400137"/>
            <a:ext cx="450540" cy="4505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CCE3B69-5E0D-413C-9A2B-D9489F8D94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01" y="3400137"/>
            <a:ext cx="965848" cy="47129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7EACEB-0634-41AB-B095-37CBF8AF03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/>
          <a:stretch/>
        </p:blipFill>
        <p:spPr>
          <a:xfrm>
            <a:off x="4634104" y="3520377"/>
            <a:ext cx="1105691" cy="2507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3D8D1E6-B9D9-4F11-AC76-B306A1FE8D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2" y="3496046"/>
            <a:ext cx="1123122" cy="2988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BCE2077-1077-4821-8055-47829BDC00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8367"/>
          <a:stretch/>
        </p:blipFill>
        <p:spPr>
          <a:xfrm>
            <a:off x="7648540" y="3399417"/>
            <a:ext cx="700307" cy="4897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B435B0-63BE-4B46-8EF1-F2C5022EC7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80" y="4144795"/>
            <a:ext cx="1000971" cy="2176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087EB0-EAF6-4883-8F90-98D11528E7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02" y="4074866"/>
            <a:ext cx="1118084" cy="3729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2793163-FF98-4F42-93B0-2D2F6F0D5A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30" y="4048830"/>
            <a:ext cx="932069" cy="45381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7D842CF-E288-407C-916D-4B3EE48B9D4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1007" b="26898"/>
          <a:stretch/>
        </p:blipFill>
        <p:spPr>
          <a:xfrm>
            <a:off x="7386691" y="4124212"/>
            <a:ext cx="1224005" cy="39776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08A4AED-7162-4F8E-9D8E-F742C66B2F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38" y="4124212"/>
            <a:ext cx="1155621" cy="2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339752" y="2067694"/>
            <a:ext cx="4824536" cy="2808312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59632" y="1039044"/>
            <a:ext cx="7315512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Madame	Elise ARNAULT, </a:t>
            </a:r>
            <a:r>
              <a:rPr lang="fr-FR" sz="1800" dirty="0"/>
              <a:t>finaliste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Monsieur Erwan AUDEBERT,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Monsieur Mathieu CLAVREUL,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Monsieur	 Raphaël CONDEMINE, </a:t>
            </a:r>
            <a:r>
              <a:rPr lang="fr-FR" sz="1800" dirty="0"/>
              <a:t>finaliste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Madame	Romane DESCHAMPS, </a:t>
            </a:r>
            <a:r>
              <a:rPr lang="fr-FR" sz="1800" dirty="0"/>
              <a:t>finaliste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Monsieur	Guillaume MATHOUX,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Monsieur	Vincent MORVAN,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Madame	Manon PENNANEACH,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Monsieur	Maxence RENARD,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Madame	Marie VAY,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Madame	Marine WINTERSTAN, </a:t>
            </a:r>
            <a:r>
              <a:rPr lang="fr-FR" sz="1800" dirty="0"/>
              <a:t>finaliste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Monsieur Glenn MOUTON, </a:t>
            </a:r>
            <a:r>
              <a:rPr lang="fr-FR" sz="1800" dirty="0"/>
              <a:t>finaliste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87051" y="430887"/>
            <a:ext cx="6256949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13 candidats finalistes</a:t>
            </a:r>
          </a:p>
        </p:txBody>
      </p:sp>
      <p:pic>
        <p:nvPicPr>
          <p:cNvPr id="3" name="Image 2" descr="Une image contenant intérieur, personne, cuisine, préparation&#10;&#10;Description générée automatiquement">
            <a:extLst>
              <a:ext uri="{FF2B5EF4-FFF2-40B4-BE49-F238E27FC236}">
                <a16:creationId xmlns:a16="http://schemas.microsoft.com/office/drawing/2014/main" id="{9CB49EA3-66B1-44D5-AA4A-176028E03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65" y="1057917"/>
            <a:ext cx="1584176" cy="2112234"/>
          </a:xfrm>
          <a:prstGeom prst="rect">
            <a:avLst/>
          </a:prstGeom>
        </p:spPr>
      </p:pic>
      <p:pic>
        <p:nvPicPr>
          <p:cNvPr id="13" name="Image 12" descr="Une image contenant intérieur, personne&#10;&#10;Description générée automatiquement">
            <a:extLst>
              <a:ext uri="{FF2B5EF4-FFF2-40B4-BE49-F238E27FC236}">
                <a16:creationId xmlns:a16="http://schemas.microsoft.com/office/drawing/2014/main" id="{4CB55E1B-824C-4BC7-9F16-94C36F895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7918"/>
            <a:ext cx="1584175" cy="2112234"/>
          </a:xfrm>
          <a:prstGeom prst="rect">
            <a:avLst/>
          </a:prstGeom>
        </p:spPr>
      </p:pic>
      <p:pic>
        <p:nvPicPr>
          <p:cNvPr id="21" name="Image 20" descr="Une image contenant personne, plancher, homme, intérieur&#10;&#10;Description générée automatiquement">
            <a:extLst>
              <a:ext uri="{FF2B5EF4-FFF2-40B4-BE49-F238E27FC236}">
                <a16:creationId xmlns:a16="http://schemas.microsoft.com/office/drawing/2014/main" id="{5F81AD24-E085-41F7-9E63-AEB6543A3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3" b="30401"/>
          <a:stretch/>
        </p:blipFill>
        <p:spPr>
          <a:xfrm>
            <a:off x="5608665" y="3200861"/>
            <a:ext cx="3211806" cy="18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40266F6-5600-4949-99AD-A2D91A11D902}"/>
              </a:ext>
            </a:extLst>
          </p:cNvPr>
          <p:cNvSpPr/>
          <p:nvPr/>
        </p:nvSpPr>
        <p:spPr>
          <a:xfrm>
            <a:off x="6876256" y="4607517"/>
            <a:ext cx="2244097" cy="452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339752" y="2067694"/>
            <a:ext cx="4824536" cy="2808312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59632" y="1039044"/>
            <a:ext cx="7315512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1 – Réalisation de pains de tradition française : </a:t>
            </a:r>
          </a:p>
          <a:p>
            <a:pPr marL="0" indent="0">
              <a:buNone/>
            </a:pPr>
            <a:r>
              <a:rPr lang="fr-FR" sz="1800" dirty="0"/>
              <a:t>• 18 petits pains pesés à 60 g façonnés sous 3 formes </a:t>
            </a:r>
          </a:p>
          <a:p>
            <a:pPr marL="0" indent="0">
              <a:buNone/>
            </a:pPr>
            <a:r>
              <a:rPr lang="fr-FR" sz="1800" dirty="0"/>
              <a:t>• 12 baguettes non farinées pesées à 350 g d’une longueur de 55 à 60 cm  </a:t>
            </a:r>
          </a:p>
          <a:p>
            <a:pPr marL="0" indent="0">
              <a:buNone/>
            </a:pPr>
            <a:r>
              <a:rPr lang="fr-FR" sz="1800" dirty="0"/>
              <a:t>• 3 baguettes fantaisies pesées à 350 g </a:t>
            </a:r>
          </a:p>
          <a:p>
            <a:pPr marL="0" indent="0">
              <a:buNone/>
            </a:pPr>
            <a:r>
              <a:rPr lang="fr-FR" sz="1800" dirty="0"/>
              <a:t>• 2 couronnes différentes pesées entre 700 g et 900 g </a:t>
            </a:r>
          </a:p>
          <a:p>
            <a:pPr marL="0" indent="0">
              <a:buNone/>
            </a:pPr>
            <a:r>
              <a:rPr lang="fr-FR" sz="1800" dirty="0"/>
              <a:t>• 12 pièces pesées à 550 g façonnés sous 3 formes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87051" y="430887"/>
            <a:ext cx="6256949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Les épreuves </a:t>
            </a:r>
          </a:p>
        </p:txBody>
      </p:sp>
      <p:pic>
        <p:nvPicPr>
          <p:cNvPr id="4" name="Image 3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657E2987-53DC-42CF-AAA0-D5A6E07E9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b="10136"/>
          <a:stretch/>
        </p:blipFill>
        <p:spPr>
          <a:xfrm>
            <a:off x="1402348" y="3091272"/>
            <a:ext cx="1874807" cy="1924840"/>
          </a:xfrm>
          <a:prstGeom prst="rect">
            <a:avLst/>
          </a:prstGeom>
        </p:spPr>
      </p:pic>
      <p:pic>
        <p:nvPicPr>
          <p:cNvPr id="10" name="Image 9" descr="Une image contenant intérieur, frites, pain, repas&#10;&#10;Description générée automatiquement">
            <a:extLst>
              <a:ext uri="{FF2B5EF4-FFF2-40B4-BE49-F238E27FC236}">
                <a16:creationId xmlns:a16="http://schemas.microsoft.com/office/drawing/2014/main" id="{BF3D282F-492F-4040-B3CD-E34AEEDC0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"/>
          <a:stretch/>
        </p:blipFill>
        <p:spPr>
          <a:xfrm>
            <a:off x="3325951" y="3091272"/>
            <a:ext cx="1496765" cy="1924840"/>
          </a:xfrm>
          <a:prstGeom prst="rect">
            <a:avLst/>
          </a:prstGeom>
        </p:spPr>
      </p:pic>
      <p:pic>
        <p:nvPicPr>
          <p:cNvPr id="15" name="Image 14" descr="Une image contenant alimentation, sandwich, pain, tranché&#10;&#10;Description générée automatiquement">
            <a:extLst>
              <a:ext uri="{FF2B5EF4-FFF2-40B4-BE49-F238E27FC236}">
                <a16:creationId xmlns:a16="http://schemas.microsoft.com/office/drawing/2014/main" id="{D8AA771C-D851-4F35-A929-CB315CD2D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12" y="3091272"/>
            <a:ext cx="3399028" cy="19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B66B97-4E7D-40BE-8EB0-682AE1A4D772}"/>
              </a:ext>
            </a:extLst>
          </p:cNvPr>
          <p:cNvSpPr/>
          <p:nvPr/>
        </p:nvSpPr>
        <p:spPr>
          <a:xfrm>
            <a:off x="6876256" y="4607517"/>
            <a:ext cx="2244097" cy="452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339752" y="2067694"/>
            <a:ext cx="4824536" cy="2808312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59632" y="1039044"/>
            <a:ext cx="7315512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2 – Réalisation d’un pain de campagne de 2 formes différentes</a:t>
            </a:r>
          </a:p>
          <a:p>
            <a:pPr marL="0" indent="0">
              <a:buNone/>
            </a:pPr>
            <a:r>
              <a:rPr lang="fr-FR" sz="1800" dirty="0"/>
              <a:t>Avec du levain naturel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87051" y="430887"/>
            <a:ext cx="6256949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Les épreuves  </a:t>
            </a:r>
          </a:p>
        </p:txBody>
      </p:sp>
      <p:pic>
        <p:nvPicPr>
          <p:cNvPr id="3" name="Image 2" descr="Une image contenant intérieur, préparation, plafond, cuisinant&#10;&#10;Description générée automatiquement">
            <a:extLst>
              <a:ext uri="{FF2B5EF4-FFF2-40B4-BE49-F238E27FC236}">
                <a16:creationId xmlns:a16="http://schemas.microsoft.com/office/drawing/2014/main" id="{359CABB2-C850-4260-B0B3-7114E24EF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0"/>
          <a:stretch/>
        </p:blipFill>
        <p:spPr>
          <a:xfrm>
            <a:off x="4644008" y="1707654"/>
            <a:ext cx="2270621" cy="3310362"/>
          </a:xfrm>
          <a:prstGeom prst="rect">
            <a:avLst/>
          </a:prstGeom>
        </p:spPr>
      </p:pic>
      <p:pic>
        <p:nvPicPr>
          <p:cNvPr id="14" name="Image 13" descr="Une image contenant personne, intérieur, mur, cuisine&#10;&#10;Description générée automatiquement">
            <a:extLst>
              <a:ext uri="{FF2B5EF4-FFF2-40B4-BE49-F238E27FC236}">
                <a16:creationId xmlns:a16="http://schemas.microsoft.com/office/drawing/2014/main" id="{D89F9568-9E74-4FCA-96B8-5BB0B8C32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5" r="33463"/>
          <a:stretch/>
        </p:blipFill>
        <p:spPr>
          <a:xfrm>
            <a:off x="1370014" y="1707654"/>
            <a:ext cx="3225708" cy="1756299"/>
          </a:xfrm>
          <a:prstGeom prst="rect">
            <a:avLst/>
          </a:prstGeom>
        </p:spPr>
      </p:pic>
      <p:pic>
        <p:nvPicPr>
          <p:cNvPr id="16" name="Image 15" descr="Une image contenant intérieur, personne, beignet, donut&#10;&#10;Description générée automatiquement">
            <a:extLst>
              <a:ext uri="{FF2B5EF4-FFF2-40B4-BE49-F238E27FC236}">
                <a16:creationId xmlns:a16="http://schemas.microsoft.com/office/drawing/2014/main" id="{E3307790-D9A1-4936-A99C-3940F3A76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1"/>
          <a:stretch/>
        </p:blipFill>
        <p:spPr>
          <a:xfrm>
            <a:off x="1370014" y="3507854"/>
            <a:ext cx="3218464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123900-AD58-405A-B272-62565B181839}"/>
              </a:ext>
            </a:extLst>
          </p:cNvPr>
          <p:cNvSpPr/>
          <p:nvPr/>
        </p:nvSpPr>
        <p:spPr>
          <a:xfrm>
            <a:off x="6876256" y="4607517"/>
            <a:ext cx="2244097" cy="452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339752" y="2067694"/>
            <a:ext cx="4824536" cy="2808312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59632" y="1039044"/>
            <a:ext cx="7315512" cy="13886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3 – Réalisation d’une pâte feuilletée </a:t>
            </a:r>
          </a:p>
          <a:p>
            <a:pPr marL="0" indent="0">
              <a:buNone/>
            </a:pPr>
            <a:endParaRPr lang="fr-FR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200" i="1" baseline="30000" dirty="0"/>
              <a:t>À partir de laquelle seront fabriqués : </a:t>
            </a:r>
          </a:p>
          <a:p>
            <a:pPr marL="0" indent="0">
              <a:buNone/>
            </a:pPr>
            <a:r>
              <a:rPr lang="fr-FR" sz="2200" baseline="30000" dirty="0"/>
              <a:t>• 12 croissants de formes courbées </a:t>
            </a:r>
          </a:p>
          <a:p>
            <a:pPr marL="0" indent="0">
              <a:buNone/>
            </a:pPr>
            <a:r>
              <a:rPr lang="fr-FR" sz="2200" baseline="30000" dirty="0"/>
              <a:t>• 12 pains au chocolat </a:t>
            </a:r>
            <a:br>
              <a:rPr lang="fr-FR" sz="2200" baseline="30000" dirty="0"/>
            </a:br>
            <a:r>
              <a:rPr lang="fr-FR" sz="2200" baseline="30000" dirty="0"/>
              <a:t>• 12 viennoiseries créatives garnies de crème et/ou de fruits</a:t>
            </a: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8504" y="0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MAF Boulangerie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87051" y="430887"/>
            <a:ext cx="6256949" cy="484679"/>
          </a:xfrm>
          <a:prstGeom prst="rect">
            <a:avLst/>
          </a:prstGeom>
          <a:solidFill>
            <a:schemeClr val="accent6">
              <a:lumMod val="75000"/>
              <a:alpha val="14902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/>
              <a:t>Les épreuves  </a:t>
            </a:r>
          </a:p>
        </p:txBody>
      </p:sp>
      <p:pic>
        <p:nvPicPr>
          <p:cNvPr id="4" name="Image 3" descr="Une image contenant intérieur, plusieurs&#10;&#10;Description générée automatiquement">
            <a:extLst>
              <a:ext uri="{FF2B5EF4-FFF2-40B4-BE49-F238E27FC236}">
                <a16:creationId xmlns:a16="http://schemas.microsoft.com/office/drawing/2014/main" id="{D46B8A26-34BD-4545-A870-90321053C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1" r="4589" b="3800"/>
          <a:stretch/>
        </p:blipFill>
        <p:spPr>
          <a:xfrm>
            <a:off x="5312042" y="2686599"/>
            <a:ext cx="3283064" cy="2330627"/>
          </a:xfrm>
          <a:prstGeom prst="rect">
            <a:avLst/>
          </a:prstGeom>
        </p:spPr>
      </p:pic>
      <p:pic>
        <p:nvPicPr>
          <p:cNvPr id="10" name="Image 9" descr="Une image contenant intérieur, homme, personne, compteur&#10;&#10;Description générée automatiquement">
            <a:extLst>
              <a:ext uri="{FF2B5EF4-FFF2-40B4-BE49-F238E27FC236}">
                <a16:creationId xmlns:a16="http://schemas.microsoft.com/office/drawing/2014/main" id="{37A90AC6-BEAC-473A-91BB-50292ECAD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6601"/>
          <a:stretch/>
        </p:blipFill>
        <p:spPr>
          <a:xfrm>
            <a:off x="3605239" y="2686599"/>
            <a:ext cx="1627306" cy="2333423"/>
          </a:xfrm>
          <a:prstGeom prst="rect">
            <a:avLst/>
          </a:prstGeom>
        </p:spPr>
      </p:pic>
      <p:pic>
        <p:nvPicPr>
          <p:cNvPr id="12" name="Image 11" descr="Une image contenant alimentation, intérieur, pâte, plateau&#10;&#10;Description générée automatiquement">
            <a:extLst>
              <a:ext uri="{FF2B5EF4-FFF2-40B4-BE49-F238E27FC236}">
                <a16:creationId xmlns:a16="http://schemas.microsoft.com/office/drawing/2014/main" id="{DE98856C-9035-4E8F-83AE-F9FBB8935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0" r="7784"/>
          <a:stretch/>
        </p:blipFill>
        <p:spPr>
          <a:xfrm>
            <a:off x="1365516" y="2686599"/>
            <a:ext cx="2160226" cy="2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Affichage à l'écran (16:9)</PresentationFormat>
  <Paragraphs>101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GILA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CLAVEL Elodie</dc:creator>
  <cp:lastModifiedBy>Denis Ferault</cp:lastModifiedBy>
  <cp:revision>46</cp:revision>
  <dcterms:created xsi:type="dcterms:W3CDTF">2017-10-02T09:33:37Z</dcterms:created>
  <dcterms:modified xsi:type="dcterms:W3CDTF">2021-10-14T15:47:36Z</dcterms:modified>
</cp:coreProperties>
</file>